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JV/LfVmdt9lSK5ksvlL+GzQlz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bi Nielsen Celi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1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1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1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1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1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1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1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1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1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sk billede med billedtekst">
  <p:cSld name="Panoramisk billede med billedteks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billedtekst">
  <p:cSld name="Titel og billedteks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illedtekst">
  <p:cSld name="Citat med billedteks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da-DK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da-DK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">
  <p:cSld name="Navnekor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nner">
  <p:cSld name="3 kolonn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nner med billede">
  <p:cSld name="3 kolonner med bille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6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2" name="Google Shape;212;p26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6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5" name="Google Shape;215;p26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26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8" name="Google Shape;218;p26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1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1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1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1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1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1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1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1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1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1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mailto:kontakt@optimeringseksperten.d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timeringseksperten.dk/" TargetMode="External"/><Relationship Id="rId5" Type="http://schemas.openxmlformats.org/officeDocument/2006/relationships/hyperlink" Target="mailto:nabi@basicbiz.dk" TargetMode="External"/><Relationship Id="rId4" Type="http://schemas.openxmlformats.org/officeDocument/2006/relationships/hyperlink" Target="http://www.basicbiz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>
            <a:spLocks noGrp="1"/>
          </p:cNvSpPr>
          <p:nvPr>
            <p:ph type="title"/>
          </p:nvPr>
        </p:nvSpPr>
        <p:spPr>
          <a:xfrm>
            <a:off x="1141413" y="32736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SMART GOVERNANCE ©</a:t>
            </a:r>
            <a:b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a-DK" sz="2700" b="1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a-DK" sz="2700" b="1" dirty="0">
                <a:latin typeface="Arial"/>
                <a:ea typeface="Arial"/>
                <a:cs typeface="Arial"/>
                <a:sym typeface="Arial"/>
              </a:rPr>
              <a:t>En integreret styringsmodel for kravene i ESG, AI </a:t>
            </a:r>
            <a:r>
              <a:rPr lang="da-DK" sz="2700" b="1" dirty="0" err="1"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da-DK" sz="2700" b="1" dirty="0">
                <a:latin typeface="Arial"/>
                <a:ea typeface="Arial"/>
                <a:cs typeface="Arial"/>
                <a:sym typeface="Arial"/>
              </a:rPr>
              <a:t>, og GDRP.</a:t>
            </a:r>
            <a:endParaRPr sz="2700" dirty="0"/>
          </a:p>
        </p:txBody>
      </p:sp>
      <p:grpSp>
        <p:nvGrpSpPr>
          <p:cNvPr id="255" name="Google Shape;255;p3"/>
          <p:cNvGrpSpPr/>
          <p:nvPr/>
        </p:nvGrpSpPr>
        <p:grpSpPr>
          <a:xfrm>
            <a:off x="1810068" y="2249646"/>
            <a:ext cx="8568689" cy="3541395"/>
            <a:chOff x="668655" y="158"/>
            <a:chExt cx="8568689" cy="3541395"/>
          </a:xfrm>
        </p:grpSpPr>
        <p:sp>
          <p:nvSpPr>
            <p:cNvPr id="256" name="Google Shape;256;p3"/>
            <p:cNvSpPr/>
            <p:nvPr/>
          </p:nvSpPr>
          <p:spPr>
            <a:xfrm>
              <a:off x="3143355" y="697388"/>
              <a:ext cx="53899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99CD4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 txBox="1"/>
            <p:nvPr/>
          </p:nvSpPr>
          <p:spPr>
            <a:xfrm>
              <a:off x="3398612" y="740260"/>
              <a:ext cx="28479" cy="5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endParaRPr sz="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68655" y="158"/>
              <a:ext cx="2476499" cy="1485900"/>
            </a:xfrm>
            <a:prstGeom prst="rect">
              <a:avLst/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 txBox="1"/>
            <p:nvPr/>
          </p:nvSpPr>
          <p:spPr>
            <a:xfrm>
              <a:off x="668655" y="158"/>
              <a:ext cx="2476499" cy="14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lang="da-DK" sz="1800" b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Trin 1: Strategisk forankring og mandat</a:t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189450" y="697388"/>
              <a:ext cx="53899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99CD4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 txBox="1"/>
            <p:nvPr/>
          </p:nvSpPr>
          <p:spPr>
            <a:xfrm>
              <a:off x="6444707" y="740260"/>
              <a:ext cx="28479" cy="5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endParaRPr sz="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714750" y="158"/>
              <a:ext cx="2476499" cy="1485900"/>
            </a:xfrm>
            <a:prstGeom prst="rect">
              <a:avLst/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3714750" y="158"/>
              <a:ext cx="2476499" cy="14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Trin 2: </a:t>
              </a:r>
              <a:r>
                <a:rPr lang="da-DK" sz="1800" b="1" dirty="0" err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Mapping</a:t>
              </a: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af eksisterende styringsstrukturer og huller</a:t>
              </a: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906905" y="1484258"/>
              <a:ext cx="6092189" cy="5389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807"/>
                  </a:lnTo>
                  <a:lnTo>
                    <a:pt x="0" y="63807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99CD4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 txBox="1"/>
            <p:nvPr/>
          </p:nvSpPr>
          <p:spPr>
            <a:xfrm>
              <a:off x="4800031" y="1750908"/>
              <a:ext cx="305937" cy="5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endParaRPr sz="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60845" y="158"/>
              <a:ext cx="2476499" cy="1485900"/>
            </a:xfrm>
            <a:prstGeom prst="rect">
              <a:avLst/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 txBox="1"/>
            <p:nvPr/>
          </p:nvSpPr>
          <p:spPr>
            <a:xfrm>
              <a:off x="6760845" y="158"/>
              <a:ext cx="2476499" cy="14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Trin 3: Analyse af risici og én integreret risikovurderingsmodel</a:t>
              </a: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143355" y="2752883"/>
              <a:ext cx="53899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99CD4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 txBox="1"/>
            <p:nvPr/>
          </p:nvSpPr>
          <p:spPr>
            <a:xfrm>
              <a:off x="3398612" y="2795755"/>
              <a:ext cx="28479" cy="5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endParaRPr sz="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68655" y="2055653"/>
              <a:ext cx="2476499" cy="1485900"/>
            </a:xfrm>
            <a:prstGeom prst="rect">
              <a:avLst/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 txBox="1"/>
            <p:nvPr/>
          </p:nvSpPr>
          <p:spPr>
            <a:xfrm>
              <a:off x="668655" y="2055653"/>
              <a:ext cx="2476500" cy="14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Trin 4: Rammer og roller – </a:t>
              </a:r>
              <a:r>
                <a:rPr lang="da-DK" sz="1800" b="1" dirty="0" err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Èn</a:t>
              </a: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samlet styringsstruktur og en klar rollefordeling</a:t>
              </a: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189450" y="2752883"/>
              <a:ext cx="53899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99CD4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 txBox="1"/>
            <p:nvPr/>
          </p:nvSpPr>
          <p:spPr>
            <a:xfrm>
              <a:off x="6444707" y="2795755"/>
              <a:ext cx="28479" cy="5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Twentieth Century"/>
                <a:buNone/>
              </a:pPr>
              <a:endParaRPr sz="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714750" y="2055653"/>
              <a:ext cx="2476499" cy="1485900"/>
            </a:xfrm>
            <a:prstGeom prst="rect">
              <a:avLst/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 txBox="1"/>
            <p:nvPr/>
          </p:nvSpPr>
          <p:spPr>
            <a:xfrm>
              <a:off x="3714750" y="2055653"/>
              <a:ext cx="2476499" cy="14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Trin 5: Transformation til drift og integration i kommunikation</a:t>
              </a: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760845" y="2055653"/>
              <a:ext cx="2476499" cy="1485900"/>
            </a:xfrm>
            <a:prstGeom prst="rect">
              <a:avLst/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 txBox="1"/>
            <p:nvPr/>
          </p:nvSpPr>
          <p:spPr>
            <a:xfrm>
              <a:off x="6760845" y="2055653"/>
              <a:ext cx="2476499" cy="14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Trin 6: </a:t>
              </a:r>
              <a:r>
                <a:rPr lang="da-DK" sz="1800" b="1" dirty="0" err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Governance</a:t>
              </a:r>
              <a:r>
                <a:rPr lang="da-DK" sz="18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–Genbesøg følg op og opdatér løbende</a:t>
              </a: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>
            <a:spLocks noGrp="1"/>
          </p:cNvSpPr>
          <p:nvPr>
            <p:ph type="title"/>
          </p:nvPr>
        </p:nvSpPr>
        <p:spPr>
          <a:xfrm>
            <a:off x="1320275" y="437800"/>
            <a:ext cx="9906000" cy="13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da-DK" sz="1800" b="1" dirty="0">
                <a:latin typeface="Arial"/>
                <a:ea typeface="Arial"/>
                <a:cs typeface="Arial"/>
                <a:sym typeface="Arial"/>
              </a:rPr>
            </a:br>
            <a:br>
              <a:rPr lang="da-DK" sz="1800" b="1" dirty="0">
                <a:latin typeface="Arial"/>
                <a:ea typeface="Arial"/>
                <a:cs typeface="Arial"/>
                <a:sym typeface="Arial"/>
              </a:rPr>
            </a:br>
            <a:br>
              <a:rPr lang="da-DK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da-DK" sz="3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ESG, AI ACT OG GDPR-RISICI HÆNGER OFTE SAMMEN</a:t>
            </a:r>
            <a:br>
              <a:rPr lang="da-DK" sz="3000" b="1" dirty="0">
                <a:latin typeface="Arial"/>
                <a:ea typeface="Arial"/>
                <a:cs typeface="Arial"/>
                <a:sym typeface="Arial"/>
              </a:rPr>
            </a:br>
            <a:r>
              <a:rPr lang="da-DK" sz="3000" b="1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da-DK" sz="3000" dirty="0">
                <a:latin typeface="Arial"/>
                <a:ea typeface="Arial"/>
                <a:cs typeface="Arial"/>
                <a:sym typeface="Arial"/>
              </a:rPr>
              <a:t> En samlet styring styrker både overblik og ansvarlighed</a:t>
            </a:r>
            <a:br>
              <a:rPr lang="da-DK" sz="1800" dirty="0">
                <a:latin typeface="Arial"/>
                <a:ea typeface="Arial"/>
                <a:cs typeface="Arial"/>
                <a:sym typeface="Arial"/>
              </a:rPr>
            </a:br>
            <a:br>
              <a:rPr lang="da-DK" sz="1800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49" name="Google Shape;249;p2"/>
          <p:cNvSpPr txBox="1">
            <a:spLocks noGrp="1"/>
          </p:cNvSpPr>
          <p:nvPr>
            <p:ph type="body" idx="1"/>
          </p:nvPr>
        </p:nvSpPr>
        <p:spPr>
          <a:xfrm>
            <a:off x="1320275" y="1967240"/>
            <a:ext cx="9906000" cy="4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7659"/>
              <a:buNone/>
            </a:pPr>
            <a:r>
              <a:rPr lang="da-DK" sz="31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Uden tværgående styring, risikerer I at skabe blinde vinkler.</a:t>
            </a:r>
            <a:endParaRPr sz="31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7659"/>
              <a:buNone/>
            </a:pPr>
            <a:endParaRPr sz="31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7659"/>
              <a:buNone/>
            </a:pPr>
            <a:r>
              <a:rPr lang="da-DK" sz="3100" b="1" dirty="0">
                <a:latin typeface="Arial"/>
                <a:ea typeface="Arial"/>
                <a:cs typeface="Arial"/>
                <a:sym typeface="Arial"/>
              </a:rPr>
              <a:t>Hvad får I ved Smart Governance?</a:t>
            </a:r>
            <a:endParaRPr sz="3100" dirty="0"/>
          </a:p>
          <a:p>
            <a:pPr marL="228600" lvl="0" indent="-164941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da-DK" sz="3100" dirty="0">
                <a:latin typeface="Arial"/>
                <a:ea typeface="Arial"/>
                <a:cs typeface="Arial"/>
                <a:sym typeface="Arial"/>
              </a:rPr>
              <a:t> Stærkere risikostyring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64941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da-DK" sz="3100" dirty="0">
                <a:latin typeface="Arial"/>
                <a:ea typeface="Arial"/>
                <a:cs typeface="Arial"/>
                <a:sym typeface="Arial"/>
              </a:rPr>
              <a:t> Mindre dobbeltarbejde</a:t>
            </a:r>
            <a:endParaRPr sz="3100" dirty="0"/>
          </a:p>
          <a:p>
            <a:pPr marL="228600" lvl="0" indent="-164941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da-DK" sz="3100" dirty="0">
                <a:latin typeface="Arial"/>
                <a:ea typeface="Arial"/>
                <a:cs typeface="Arial"/>
                <a:sym typeface="Arial"/>
              </a:rPr>
              <a:t> Troværdighed over for investorer og tilsyn</a:t>
            </a:r>
            <a:endParaRPr sz="3100" dirty="0"/>
          </a:p>
          <a:p>
            <a:pPr marL="228600" lvl="0" indent="-164941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da-DK" sz="3100" dirty="0">
                <a:latin typeface="Arial"/>
                <a:ea typeface="Arial"/>
                <a:cs typeface="Arial"/>
                <a:sym typeface="Arial"/>
              </a:rPr>
              <a:t> Bedre beslutninger om nye AI- eller ESG-initiativer</a:t>
            </a:r>
            <a:endParaRPr sz="3100" dirty="0"/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sz="1900" b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title"/>
          </p:nvPr>
        </p:nvSpPr>
        <p:spPr>
          <a:xfrm>
            <a:off x="1182038" y="361268"/>
            <a:ext cx="9906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br>
              <a:rPr lang="da-DK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a-DK" sz="33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TRIN </a:t>
            </a:r>
            <a:r>
              <a:rPr lang="da-DK" sz="3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1: STRATEGISK FORANKRING OG MANDAT</a:t>
            </a:r>
            <a:br>
              <a:rPr lang="da-DK" sz="1800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83" name="Google Shape;283;p4"/>
          <p:cNvSpPr txBox="1"/>
          <p:nvPr/>
        </p:nvSpPr>
        <p:spPr>
          <a:xfrm>
            <a:off x="1182038" y="1375883"/>
            <a:ext cx="9661500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da-DK" sz="26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Skab ledelsesmæssig opbakning og afklaring af governance-mandatet.</a:t>
            </a:r>
            <a:endParaRPr sz="26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da-DK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Afklar</a:t>
            </a:r>
            <a:r>
              <a:rPr lang="da-DK" sz="26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a-DK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forretningsmål, risikotolerance og compliance-ambitioner.</a:t>
            </a:r>
            <a:endParaRPr sz="2600" dirty="0"/>
          </a:p>
          <a:p>
            <a:pPr marL="457200" marR="0" lvl="0" indent="-406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da-DK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Etabl</a:t>
            </a:r>
            <a:r>
              <a:rPr lang="da-DK" sz="2600" dirty="0">
                <a:solidFill>
                  <a:schemeClr val="lt1"/>
                </a:solidFill>
              </a:rPr>
              <a:t>é</a:t>
            </a:r>
            <a:r>
              <a:rPr lang="da-DK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en tværfaglig governance-gruppe med deltagere fra de relevante afdelinger. </a:t>
            </a:r>
            <a:endParaRPr sz="2600" dirty="0"/>
          </a:p>
          <a:p>
            <a:pPr marL="457200" marR="0" lvl="0" indent="-406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da-DK" sz="2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Sæt mål: </a:t>
            </a:r>
            <a:r>
              <a:rPr lang="da-DK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Skal modellen sikre lovoverholdelse, konkurrencefordel eller investor-transparens?</a:t>
            </a:r>
            <a:endParaRPr lang="da-DK" sz="2000" dirty="0">
              <a:solidFill>
                <a:schemeClr val="lt1"/>
              </a:solidFill>
            </a:endParaRPr>
          </a:p>
          <a:p>
            <a:pPr marL="457200" marR="0" lvl="0" indent="-406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"/>
          <p:cNvSpPr txBox="1">
            <a:spLocks noGrp="1"/>
          </p:cNvSpPr>
          <p:nvPr>
            <p:ph type="title"/>
          </p:nvPr>
        </p:nvSpPr>
        <p:spPr>
          <a:xfrm>
            <a:off x="1244925" y="315202"/>
            <a:ext cx="10395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TRIN 2: MAPPING AF EKSISTERENDE STYRINGSSTRUKTURER OG HULLER</a:t>
            </a:r>
            <a:endParaRPr sz="3000" dirty="0">
              <a:solidFill>
                <a:srgbClr val="0070C0"/>
              </a:solidFill>
            </a:endParaRPr>
          </a:p>
        </p:txBody>
      </p:sp>
      <p:sp>
        <p:nvSpPr>
          <p:cNvPr id="289" name="Google Shape;289;p5"/>
          <p:cNvSpPr txBox="1">
            <a:spLocks noGrp="1"/>
          </p:cNvSpPr>
          <p:nvPr>
            <p:ph type="body" idx="1"/>
          </p:nvPr>
        </p:nvSpPr>
        <p:spPr>
          <a:xfrm>
            <a:off x="1001409" y="1558469"/>
            <a:ext cx="9945666" cy="406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lvl="0" indent="-399018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800" dirty="0">
                <a:latin typeface="Arial"/>
                <a:ea typeface="Arial"/>
                <a:cs typeface="Arial"/>
                <a:sym typeface="Arial"/>
              </a:rPr>
              <a:t>Skab overblik over, hvad der allerede er på plads, og hvor integration er mulig.</a:t>
            </a:r>
          </a:p>
          <a:p>
            <a:pPr marL="685800" lvl="0" indent="-399018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800" dirty="0">
                <a:latin typeface="Arial"/>
                <a:ea typeface="Arial"/>
                <a:cs typeface="Arial"/>
                <a:sym typeface="Arial"/>
              </a:rPr>
              <a:t>Identificér eksisterende processer, systemer og roller for AI </a:t>
            </a:r>
            <a:r>
              <a:rPr lang="da-DK" sz="2800" dirty="0" err="1"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da-DK" sz="2800" dirty="0">
                <a:latin typeface="Arial"/>
                <a:ea typeface="Arial"/>
                <a:cs typeface="Arial"/>
                <a:sym typeface="Arial"/>
              </a:rPr>
              <a:t>, ESG og GDPR.</a:t>
            </a:r>
          </a:p>
          <a:p>
            <a:pPr marL="685800" lvl="0" indent="-399018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800" dirty="0">
                <a:latin typeface="Arial"/>
                <a:ea typeface="Arial"/>
                <a:cs typeface="Arial"/>
                <a:sym typeface="Arial"/>
              </a:rPr>
              <a:t>Se på: Risikovurderinger, kontroller, politikker, beslutningsfora</a:t>
            </a:r>
          </a:p>
          <a:p>
            <a:pPr marL="685800" lvl="0" indent="-399018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800" dirty="0">
                <a:latin typeface="Arial"/>
                <a:ea typeface="Arial"/>
                <a:cs typeface="Arial"/>
                <a:sym typeface="Arial"/>
              </a:rPr>
              <a:t>Lav et </a:t>
            </a:r>
            <a:r>
              <a:rPr lang="da-DK" sz="2800" i="1" dirty="0">
                <a:latin typeface="Arial"/>
                <a:ea typeface="Arial"/>
                <a:cs typeface="Arial"/>
                <a:sym typeface="Arial"/>
              </a:rPr>
              <a:t>compliance-</a:t>
            </a:r>
            <a:r>
              <a:rPr lang="da-DK" sz="2800" i="1" dirty="0" err="1">
                <a:latin typeface="Arial"/>
                <a:ea typeface="Arial"/>
                <a:cs typeface="Arial"/>
                <a:sym typeface="Arial"/>
              </a:rPr>
              <a:t>gap</a:t>
            </a:r>
            <a:r>
              <a:rPr lang="da-DK" sz="2800" i="1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da-DK" sz="2800" i="1" dirty="0" err="1"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lang="da-DK" sz="2800" dirty="0">
                <a:latin typeface="Arial"/>
                <a:ea typeface="Arial"/>
                <a:cs typeface="Arial"/>
                <a:sym typeface="Arial"/>
              </a:rPr>
              <a:t>  – hvor overlapper de tre regel-områder, og hvor halter det?</a:t>
            </a:r>
          </a:p>
          <a:p>
            <a:pPr marL="228600" lvl="0" indent="-180975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"/>
          <p:cNvSpPr txBox="1">
            <a:spLocks noGrp="1"/>
          </p:cNvSpPr>
          <p:nvPr>
            <p:ph type="title"/>
          </p:nvPr>
        </p:nvSpPr>
        <p:spPr>
          <a:xfrm>
            <a:off x="1166475" y="291100"/>
            <a:ext cx="107751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TRIN 3: ANALYSE AF RICISI OG ÉN INTEGRERET RISIKOVURDERINGSMODEL</a:t>
            </a:r>
            <a:endParaRPr sz="2700" dirty="0"/>
          </a:p>
        </p:txBody>
      </p:sp>
      <p:sp>
        <p:nvSpPr>
          <p:cNvPr id="295" name="Google Shape;295;p6"/>
          <p:cNvSpPr txBox="1">
            <a:spLocks noGrp="1"/>
          </p:cNvSpPr>
          <p:nvPr>
            <p:ph type="body" idx="1"/>
          </p:nvPr>
        </p:nvSpPr>
        <p:spPr>
          <a:xfrm>
            <a:off x="839251" y="1372349"/>
            <a:ext cx="10775100" cy="465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None/>
            </a:pPr>
            <a:r>
              <a:rPr lang="da-DK" sz="2200" b="1" dirty="0">
                <a:latin typeface="Arial"/>
                <a:ea typeface="Arial"/>
                <a:cs typeface="Arial"/>
                <a:sym typeface="Arial"/>
              </a:rPr>
              <a:t>Sammenkobl risici i ét register og lav en fælles vurderingsskala.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71600" lvl="0" indent="-10477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Char char="⮚"/>
            </a:pP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Byg et </a:t>
            </a:r>
            <a:r>
              <a:rPr lang="da-DK" sz="2200" i="1" dirty="0">
                <a:latin typeface="Arial"/>
                <a:ea typeface="Arial"/>
                <a:cs typeface="Arial"/>
                <a:sym typeface="Arial"/>
              </a:rPr>
              <a:t>fælles risikoregister</a:t>
            </a: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 med kategorier for ESG, GDPR og AI – fx: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828800" lvl="1" indent="-1071562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✔"/>
            </a:pP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Miljømæssige eksponeringer (ESG)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828800" lvl="1" indent="-1071562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✔"/>
            </a:pP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Brud på persondatasikkerhed (GDPR)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828800" lvl="1" indent="-1071562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✔"/>
            </a:pP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Diskrimination eller bias i AI-algoritmer (AI </a:t>
            </a:r>
            <a:r>
              <a:rPr lang="da-DK" sz="2200" dirty="0" err="1"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71600" lvl="0" indent="-10477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Char char="⮚"/>
            </a:pP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Brug én skala for sandsynlighed og konsekvens.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71600" lvl="0" indent="-10477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Char char="⮚"/>
            </a:pPr>
            <a:r>
              <a:rPr lang="da-DK" sz="2200" dirty="0">
                <a:latin typeface="Arial"/>
                <a:ea typeface="Arial"/>
                <a:cs typeface="Arial"/>
                <a:sym typeface="Arial"/>
              </a:rPr>
              <a:t>Brug koblinger: Lav ESG-risiko → høj AI-risiko, hvis f.eks. algoritmen optimerer CO₂-aftryk ved, utilsigtet, at diskriminere mod bestemte kundegrupper</a:t>
            </a:r>
            <a:r>
              <a:rPr lang="da-DK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1143000" y="273248"/>
            <a:ext cx="99060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TRIN 4: RAMMER OG ROLLER – ÉN SAMLET STYRINGSSTURKTUR OG EN KLAR ROLLEFORDELING</a:t>
            </a:r>
            <a:endParaRPr sz="2700"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body" idx="1"/>
          </p:nvPr>
        </p:nvSpPr>
        <p:spPr>
          <a:xfrm>
            <a:off x="966600" y="1353549"/>
            <a:ext cx="10258800" cy="358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Fastlæg ejerskab og ansvar på tværs af områderne.</a:t>
            </a:r>
            <a:endParaRPr sz="2600" dirty="0"/>
          </a:p>
          <a:p>
            <a:pPr marL="571500" lvl="0" indent="-2476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Udpeg governance-roller: Hvem har ansvar for koordinering?</a:t>
            </a:r>
            <a:endParaRPr sz="2600" dirty="0"/>
          </a:p>
          <a:p>
            <a:pPr marL="571500" lvl="0" indent="-2476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Fastsæt retningslinjer for review, opdatering og rapportering.</a:t>
            </a:r>
            <a:endParaRPr sz="2600" dirty="0"/>
          </a:p>
          <a:p>
            <a:pPr marL="571500" lvl="0" indent="-2476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Etabler ét fælles compliance-</a:t>
            </a:r>
            <a:r>
              <a:rPr lang="da-DK" sz="2600" dirty="0" err="1">
                <a:latin typeface="Arial"/>
                <a:ea typeface="Arial"/>
                <a:cs typeface="Arial"/>
                <a:sym typeface="Arial"/>
              </a:rPr>
              <a:t>dashboard</a:t>
            </a: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med nøgletal, indikatorer og alerts.</a:t>
            </a:r>
          </a:p>
          <a:p>
            <a:pPr marL="571500" lvl="0" indent="-2476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endParaRPr lang="da-DK" sz="2600" dirty="0">
              <a:latin typeface="Arial"/>
              <a:cs typeface="Arial"/>
              <a:sym typeface="Arial"/>
            </a:endParaRPr>
          </a:p>
          <a:p>
            <a:pPr marL="571500" lvl="0" indent="-2476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endParaRPr lang="da-DK" sz="2000" dirty="0">
              <a:latin typeface="Arial"/>
              <a:cs typeface="Arial"/>
              <a:sym typeface="Arial"/>
            </a:endParaRPr>
          </a:p>
          <a:p>
            <a:pPr marL="571500" lvl="0" indent="-2476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endParaRPr sz="2000" dirty="0"/>
          </a:p>
          <a:p>
            <a:pPr marL="228600" lvl="0" indent="-381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1220975" y="297900"/>
            <a:ext cx="9906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TRIN 5: TRANSFORMATION TIL DRIFT OG INTEGRATION I KOMMUNIKATION</a:t>
            </a:r>
            <a:endParaRPr sz="2700" dirty="0"/>
          </a:p>
        </p:txBody>
      </p:sp>
      <p:sp>
        <p:nvSpPr>
          <p:cNvPr id="307" name="Google Shape;307;p8"/>
          <p:cNvSpPr txBox="1">
            <a:spLocks noGrp="1"/>
          </p:cNvSpPr>
          <p:nvPr>
            <p:ph type="body" idx="1"/>
          </p:nvPr>
        </p:nvSpPr>
        <p:spPr>
          <a:xfrm>
            <a:off x="1084772" y="1440265"/>
            <a:ext cx="10395059" cy="397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da-DK" sz="2600" b="1" dirty="0">
                <a:latin typeface="Arial"/>
                <a:ea typeface="Arial"/>
                <a:cs typeface="Arial"/>
                <a:sym typeface="Arial"/>
              </a:rPr>
              <a:t>Gør modellen operationel og synlig – både internt og eksternt.</a:t>
            </a:r>
            <a:endParaRPr sz="2600" dirty="0"/>
          </a:p>
          <a:p>
            <a:pPr marL="514350" lvl="0" indent="-2349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⮚"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Opdater politikker og procedurer (HR, Marketing, IT-sikkerhed, Data Office).</a:t>
            </a:r>
            <a:endParaRPr sz="2600" dirty="0"/>
          </a:p>
          <a:p>
            <a:pPr marL="514350" lvl="0" indent="-2349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⮚"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Integrér i strategiske beslutningsprocesser og investeringer.</a:t>
            </a:r>
            <a:endParaRPr sz="2600" dirty="0"/>
          </a:p>
          <a:p>
            <a:pPr marL="514350" lvl="0" indent="-2349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⮚"/>
            </a:pPr>
            <a:r>
              <a:rPr lang="da-DK" sz="2600" dirty="0">
                <a:latin typeface="Arial"/>
                <a:ea typeface="Arial"/>
                <a:cs typeface="Arial"/>
                <a:sym typeface="Arial"/>
              </a:rPr>
              <a:t> Kommunikér modellen i årsrapport, ESG-rapport og til relevante tilsyn</a:t>
            </a:r>
            <a:r>
              <a:rPr lang="da-DK" sz="235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350" dirty="0"/>
          </a:p>
          <a:p>
            <a:pPr marL="228600" lvl="0" indent="-9525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04250" y="386323"/>
            <a:ext cx="99060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TRIN 6: GOVERNANCE – GENBESØG, FØLG OP OG OPDATER LØBENDE</a:t>
            </a:r>
            <a:endParaRPr sz="2700" dirty="0"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1"/>
          </p:nvPr>
        </p:nvSpPr>
        <p:spPr>
          <a:xfrm>
            <a:off x="1143000" y="1567356"/>
            <a:ext cx="9906000" cy="372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9375"/>
              <a:buNone/>
            </a:pPr>
            <a:r>
              <a:rPr lang="da-DK" sz="2700" dirty="0">
                <a:latin typeface="Arial"/>
                <a:ea typeface="Arial"/>
                <a:cs typeface="Arial"/>
                <a:sym typeface="Arial"/>
              </a:rPr>
              <a:t>Etablér mekanismer til læring og tilpasning.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07168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700" dirty="0">
                <a:latin typeface="Arial"/>
                <a:ea typeface="Arial"/>
                <a:cs typeface="Arial"/>
                <a:sym typeface="Arial"/>
              </a:rPr>
              <a:t>Gennemfør årlige </a:t>
            </a:r>
            <a:r>
              <a:rPr lang="da-DK" sz="2700" dirty="0" err="1">
                <a:latin typeface="Arial"/>
                <a:ea typeface="Arial"/>
                <a:cs typeface="Arial"/>
                <a:sym typeface="Arial"/>
              </a:rPr>
              <a:t>reviews</a:t>
            </a:r>
            <a:r>
              <a:rPr lang="da-DK" sz="2700" dirty="0">
                <a:latin typeface="Arial"/>
                <a:ea typeface="Arial"/>
                <a:cs typeface="Arial"/>
                <a:sym typeface="Arial"/>
              </a:rPr>
              <a:t> og audits af modellen.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07168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700" dirty="0">
                <a:latin typeface="Arial"/>
                <a:ea typeface="Arial"/>
                <a:cs typeface="Arial"/>
                <a:sym typeface="Arial"/>
              </a:rPr>
              <a:t>Inddrag læring fra klager, databrud, ESG-sager eller AI-fejl.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07168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⮚"/>
            </a:pPr>
            <a:r>
              <a:rPr lang="da-DK" sz="2700" dirty="0">
                <a:latin typeface="Arial"/>
                <a:ea typeface="Arial"/>
                <a:cs typeface="Arial"/>
                <a:sym typeface="Arial"/>
              </a:rPr>
              <a:t>Brug interne workshops og ekstern sparring til opdateringer.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2387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 txBox="1">
            <a:spLocks noGrp="1"/>
          </p:cNvSpPr>
          <p:nvPr>
            <p:ph type="ctrTitle"/>
          </p:nvPr>
        </p:nvSpPr>
        <p:spPr>
          <a:xfrm>
            <a:off x="1938207" y="1269484"/>
            <a:ext cx="8791575" cy="162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da-DK" sz="3000" dirty="0">
                <a:latin typeface="Arial"/>
                <a:ea typeface="Arial"/>
                <a:cs typeface="Arial"/>
                <a:sym typeface="Arial"/>
              </a:rPr>
              <a:t>Vi hjælper jer med en skræddersyet styringsmodel, der integrerer AI </a:t>
            </a:r>
            <a:r>
              <a:rPr lang="da-DK" sz="3000" dirty="0" err="1"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da-DK" sz="3000" dirty="0">
                <a:latin typeface="Arial"/>
                <a:ea typeface="Arial"/>
                <a:cs typeface="Arial"/>
                <a:sym typeface="Arial"/>
              </a:rPr>
              <a:t>, ESG og GDPR </a:t>
            </a:r>
            <a:br>
              <a:rPr lang="da-DK" sz="3000" dirty="0">
                <a:latin typeface="Arial"/>
                <a:ea typeface="Arial"/>
                <a:cs typeface="Arial"/>
                <a:sym typeface="Arial"/>
              </a:rPr>
            </a:br>
            <a:endParaRPr lang="da-DK" sz="3000" dirty="0"/>
          </a:p>
        </p:txBody>
      </p:sp>
      <p:pic>
        <p:nvPicPr>
          <p:cNvPr id="321" name="Google Shape;3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9447" y="2710291"/>
            <a:ext cx="2641307" cy="158291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0"/>
          <p:cNvSpPr txBox="1"/>
          <p:nvPr/>
        </p:nvSpPr>
        <p:spPr>
          <a:xfrm>
            <a:off x="2491202" y="4349596"/>
            <a:ext cx="3001398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u="sng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www.basicbiz.dk</a:t>
            </a:r>
            <a:endParaRPr sz="25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u="sng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nabi@basicbiz.dk</a:t>
            </a:r>
            <a:endParaRPr sz="25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Tlf</a:t>
            </a:r>
            <a:r>
              <a:rPr lang="da-DK" sz="25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2573 9350 </a:t>
            </a:r>
            <a:endParaRPr dirty="0"/>
          </a:p>
        </p:txBody>
      </p:sp>
      <p:sp>
        <p:nvSpPr>
          <p:cNvPr id="323" name="Google Shape;323;p10"/>
          <p:cNvSpPr txBox="1"/>
          <p:nvPr/>
        </p:nvSpPr>
        <p:spPr>
          <a:xfrm>
            <a:off x="6214846" y="4349596"/>
            <a:ext cx="45149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u="sng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www.optimeringseksperten.dk</a:t>
            </a: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u="sng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kontakt@optimeringseksperten.dk</a:t>
            </a: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Tlf</a:t>
            </a:r>
            <a:r>
              <a:rPr lang="da-DK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2883 8568 </a:t>
            </a:r>
            <a:endParaRPr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E6C49B-9E3A-4113-1BF6-C333CFBB2DF2}"/>
              </a:ext>
            </a:extLst>
          </p:cNvPr>
          <p:cNvSpPr txBox="1"/>
          <p:nvPr/>
        </p:nvSpPr>
        <p:spPr>
          <a:xfrm>
            <a:off x="2408900" y="501041"/>
            <a:ext cx="73741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KLAR TIL AT GÅ I GANG?</a:t>
            </a:r>
          </a:p>
          <a:p>
            <a:endParaRPr lang="da-DK" dirty="0"/>
          </a:p>
        </p:txBody>
      </p:sp>
      <p:pic>
        <p:nvPicPr>
          <p:cNvPr id="6" name="Billede 5" descr="Et billede, der indeholder Font/skrifttype, Grafik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EC01EE87-EAAE-657D-5EEF-AFDA61DB6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248" y="3068551"/>
            <a:ext cx="1442653" cy="1110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redsløb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562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Twentieth Century</vt:lpstr>
      <vt:lpstr>Kredsløb</vt:lpstr>
      <vt:lpstr>SMART GOVERNANCE © - En integreret styringsmodel for kravene i ESG, AI Act, og GDRP.</vt:lpstr>
      <vt:lpstr>   ESG, AI ACT OG GDPR-RISICI HÆNGER OFTE SAMMEN  -  En samlet styring styrker både overblik og ansvarlighed  </vt:lpstr>
      <vt:lpstr> TRIN 1: STRATEGISK FORANKRING OG MANDAT </vt:lpstr>
      <vt:lpstr>TRIN 2: MAPPING AF EKSISTERENDE STYRINGSSTRUKTURER OG HULLER</vt:lpstr>
      <vt:lpstr>TRIN 3: ANALYSE AF RICISI OG ÉN INTEGRERET RISIKOVURDERINGSMODEL</vt:lpstr>
      <vt:lpstr>TRIN 4: RAMMER OG ROLLER – ÉN SAMLET STYRINGSSTURKTUR OG EN KLAR ROLLEFORDELING</vt:lpstr>
      <vt:lpstr>TRIN 5: TRANSFORMATION TIL DRIFT OG INTEGRATION I KOMMUNIKATION</vt:lpstr>
      <vt:lpstr>TRIN 6: GOVERNANCE – GENBESØG, FØLG OP OG OPDATER LØBENDE</vt:lpstr>
      <vt:lpstr>Vi hjælper jer med en skræddersyet styringsmodel, der integrerer AI Act, ESG og GDPR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muzeyyen boztoprak</dc:creator>
  <cp:lastModifiedBy>muzeyyen boztoprak</cp:lastModifiedBy>
  <cp:revision>11</cp:revision>
  <dcterms:created xsi:type="dcterms:W3CDTF">2025-05-21T10:26:51Z</dcterms:created>
  <dcterms:modified xsi:type="dcterms:W3CDTF">2025-06-05T16:30:31Z</dcterms:modified>
</cp:coreProperties>
</file>